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63" r:id="rId5"/>
    <p:sldId id="264" r:id="rId6"/>
    <p:sldId id="265" r:id="rId7"/>
    <p:sldId id="262" r:id="rId8"/>
    <p:sldId id="266" r:id="rId9"/>
    <p:sldId id="267" r:id="rId10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iscrizioni%20mathesi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tente\Desktop\iscrizioni%20mathe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/>
      <c:barChart>
        <c:barDir val="col"/>
        <c:grouping val="clustered"/>
        <c:ser>
          <c:idx val="0"/>
          <c:order val="0"/>
          <c:tx>
            <c:strRef>
              <c:f>Foglio1!$C$26</c:f>
              <c:strCache>
                <c:ptCount val="1"/>
                <c:pt idx="0">
                  <c:v>Iscritti</c:v>
                </c:pt>
              </c:strCache>
            </c:strRef>
          </c:tx>
          <c:dLbls>
            <c:showVal val="1"/>
          </c:dLbls>
          <c:cat>
            <c:strRef>
              <c:f>Foglio1!$D$21:$J$21</c:f>
              <c:strCache>
                <c:ptCount val="7"/>
                <c:pt idx="0">
                  <c:v>Workschop met.coop.</c:v>
                </c:pt>
                <c:pt idx="1">
                  <c:v>Luci e ombre</c:v>
                </c:pt>
                <c:pt idx="2">
                  <c:v>P4C</c:v>
                </c:pt>
                <c:pt idx="3">
                  <c:v>GGB Ic</c:v>
                </c:pt>
                <c:pt idx="4">
                  <c:v>GGB 3D Ic</c:v>
                </c:pt>
                <c:pt idx="5">
                  <c:v>GGB IIc</c:v>
                </c:pt>
                <c:pt idx="6">
                  <c:v>GGB 3D IIc</c:v>
                </c:pt>
              </c:strCache>
            </c:strRef>
          </c:cat>
          <c:val>
            <c:numRef>
              <c:f>Foglio1!$D$26:$J$26</c:f>
              <c:numCache>
                <c:formatCode>General</c:formatCode>
                <c:ptCount val="7"/>
                <c:pt idx="0">
                  <c:v>40</c:v>
                </c:pt>
                <c:pt idx="1">
                  <c:v>14</c:v>
                </c:pt>
                <c:pt idx="2">
                  <c:v>37</c:v>
                </c:pt>
                <c:pt idx="3">
                  <c:v>27</c:v>
                </c:pt>
                <c:pt idx="4">
                  <c:v>28</c:v>
                </c:pt>
                <c:pt idx="5">
                  <c:v>16</c:v>
                </c:pt>
                <c:pt idx="6">
                  <c:v>16</c:v>
                </c:pt>
              </c:numCache>
            </c:numRef>
          </c:val>
        </c:ser>
        <c:ser>
          <c:idx val="1"/>
          <c:order val="1"/>
          <c:tx>
            <c:strRef>
              <c:f>Foglio1!$C$23</c:f>
              <c:strCache>
                <c:ptCount val="1"/>
                <c:pt idx="0">
                  <c:v>Partecipanti</c:v>
                </c:pt>
              </c:strCache>
            </c:strRef>
          </c:tx>
          <c:dLbls>
            <c:showVal val="1"/>
          </c:dLbls>
          <c:cat>
            <c:strRef>
              <c:f>Foglio1!$D$21:$J$21</c:f>
              <c:strCache>
                <c:ptCount val="7"/>
                <c:pt idx="0">
                  <c:v>Workschop met.coop.</c:v>
                </c:pt>
                <c:pt idx="1">
                  <c:v>Luci e ombre</c:v>
                </c:pt>
                <c:pt idx="2">
                  <c:v>P4C</c:v>
                </c:pt>
                <c:pt idx="3">
                  <c:v>GGB Ic</c:v>
                </c:pt>
                <c:pt idx="4">
                  <c:v>GGB 3D Ic</c:v>
                </c:pt>
                <c:pt idx="5">
                  <c:v>GGB IIc</c:v>
                </c:pt>
                <c:pt idx="6">
                  <c:v>GGB 3D IIc</c:v>
                </c:pt>
              </c:strCache>
            </c:strRef>
          </c:cat>
          <c:val>
            <c:numRef>
              <c:f>Foglio1!$D$23:$J$23</c:f>
              <c:numCache>
                <c:formatCode>General</c:formatCode>
                <c:ptCount val="7"/>
                <c:pt idx="0">
                  <c:v>30</c:v>
                </c:pt>
                <c:pt idx="1">
                  <c:v>10</c:v>
                </c:pt>
                <c:pt idx="2">
                  <c:v>18</c:v>
                </c:pt>
                <c:pt idx="3">
                  <c:v>10</c:v>
                </c:pt>
                <c:pt idx="4">
                  <c:v>9</c:v>
                </c:pt>
                <c:pt idx="6">
                  <c:v>10</c:v>
                </c:pt>
              </c:numCache>
            </c:numRef>
          </c:val>
        </c:ser>
        <c:axId val="66624896"/>
        <c:axId val="66733184"/>
      </c:barChart>
      <c:catAx>
        <c:axId val="66624896"/>
        <c:scaling>
          <c:orientation val="minMax"/>
        </c:scaling>
        <c:axPos val="b"/>
        <c:tickLblPos val="nextTo"/>
        <c:crossAx val="66733184"/>
        <c:crosses val="autoZero"/>
        <c:auto val="1"/>
        <c:lblAlgn val="ctr"/>
        <c:lblOffset val="100"/>
      </c:catAx>
      <c:valAx>
        <c:axId val="66733184"/>
        <c:scaling>
          <c:orientation val="minMax"/>
        </c:scaling>
        <c:axPos val="l"/>
        <c:majorGridlines/>
        <c:numFmt formatCode="General" sourceLinked="1"/>
        <c:tickLblPos val="nextTo"/>
        <c:crossAx val="6662489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it-IT"/>
  <c:chart>
    <c:plotArea>
      <c:layout/>
      <c:barChart>
        <c:barDir val="col"/>
        <c:grouping val="clustered"/>
        <c:ser>
          <c:idx val="0"/>
          <c:order val="0"/>
          <c:tx>
            <c:strRef>
              <c:f>Foglio1!$C$23</c:f>
              <c:strCache>
                <c:ptCount val="1"/>
                <c:pt idx="0">
                  <c:v>Partecipanti</c:v>
                </c:pt>
              </c:strCache>
            </c:strRef>
          </c:tx>
          <c:dLbls>
            <c:showVal val="1"/>
          </c:dLbls>
          <c:cat>
            <c:strRef>
              <c:f>Foglio1!$D$21:$J$22</c:f>
              <c:strCache>
                <c:ptCount val="7"/>
                <c:pt idx="0">
                  <c:v>Workschop met.coop.</c:v>
                </c:pt>
                <c:pt idx="1">
                  <c:v>Luci e ombre</c:v>
                </c:pt>
                <c:pt idx="2">
                  <c:v>P4C</c:v>
                </c:pt>
                <c:pt idx="3">
                  <c:v>GGB Ic</c:v>
                </c:pt>
                <c:pt idx="4">
                  <c:v>GGB 3D Ic</c:v>
                </c:pt>
                <c:pt idx="5">
                  <c:v>GGB IIc</c:v>
                </c:pt>
                <c:pt idx="6">
                  <c:v>GGB 3D IIc</c:v>
                </c:pt>
              </c:strCache>
            </c:strRef>
          </c:cat>
          <c:val>
            <c:numRef>
              <c:f>Foglio1!$D$23:$J$23</c:f>
              <c:numCache>
                <c:formatCode>General</c:formatCode>
                <c:ptCount val="7"/>
                <c:pt idx="0">
                  <c:v>30</c:v>
                </c:pt>
                <c:pt idx="1">
                  <c:v>10</c:v>
                </c:pt>
                <c:pt idx="2">
                  <c:v>18</c:v>
                </c:pt>
                <c:pt idx="3">
                  <c:v>10</c:v>
                </c:pt>
                <c:pt idx="4">
                  <c:v>9</c:v>
                </c:pt>
                <c:pt idx="6">
                  <c:v>10</c:v>
                </c:pt>
              </c:numCache>
            </c:numRef>
          </c:val>
        </c:ser>
        <c:ser>
          <c:idx val="1"/>
          <c:order val="1"/>
          <c:tx>
            <c:strRef>
              <c:f>Foglio1!$C$24</c:f>
              <c:strCache>
                <c:ptCount val="1"/>
                <c:pt idx="0">
                  <c:v>Soci Mathesis</c:v>
                </c:pt>
              </c:strCache>
            </c:strRef>
          </c:tx>
          <c:dLbls>
            <c:showVal val="1"/>
          </c:dLbls>
          <c:cat>
            <c:strRef>
              <c:f>Foglio1!$D$21:$J$22</c:f>
              <c:strCache>
                <c:ptCount val="7"/>
                <c:pt idx="0">
                  <c:v>Workschop met.coop.</c:v>
                </c:pt>
                <c:pt idx="1">
                  <c:v>Luci e ombre</c:v>
                </c:pt>
                <c:pt idx="2">
                  <c:v>P4C</c:v>
                </c:pt>
                <c:pt idx="3">
                  <c:v>GGB Ic</c:v>
                </c:pt>
                <c:pt idx="4">
                  <c:v>GGB 3D Ic</c:v>
                </c:pt>
                <c:pt idx="5">
                  <c:v>GGB IIc</c:v>
                </c:pt>
                <c:pt idx="6">
                  <c:v>GGB 3D IIc</c:v>
                </c:pt>
              </c:strCache>
            </c:strRef>
          </c:cat>
          <c:val>
            <c:numRef>
              <c:f>Foglio1!$D$24:$J$24</c:f>
              <c:numCache>
                <c:formatCode>General</c:formatCode>
                <c:ptCount val="7"/>
                <c:pt idx="0">
                  <c:v>15</c:v>
                </c:pt>
                <c:pt idx="1">
                  <c:v>4</c:v>
                </c:pt>
                <c:pt idx="2">
                  <c:v>10</c:v>
                </c:pt>
                <c:pt idx="3">
                  <c:v>2</c:v>
                </c:pt>
                <c:pt idx="4">
                  <c:v>3</c:v>
                </c:pt>
                <c:pt idx="6">
                  <c:v>1</c:v>
                </c:pt>
              </c:numCache>
            </c:numRef>
          </c:val>
        </c:ser>
        <c:axId val="66758912"/>
        <c:axId val="68755456"/>
      </c:barChart>
      <c:catAx>
        <c:axId val="66758912"/>
        <c:scaling>
          <c:orientation val="minMax"/>
        </c:scaling>
        <c:axPos val="b"/>
        <c:tickLblPos val="nextTo"/>
        <c:crossAx val="68755456"/>
        <c:crosses val="autoZero"/>
        <c:auto val="1"/>
        <c:lblAlgn val="ctr"/>
        <c:lblOffset val="100"/>
      </c:catAx>
      <c:valAx>
        <c:axId val="68755456"/>
        <c:scaling>
          <c:orientation val="minMax"/>
        </c:scaling>
        <c:axPos val="l"/>
        <c:majorGridlines/>
        <c:numFmt formatCode="General" sourceLinked="1"/>
        <c:tickLblPos val="nextTo"/>
        <c:crossAx val="66758912"/>
        <c:crosses val="autoZero"/>
        <c:crossBetween val="between"/>
      </c:valAx>
    </c:plotArea>
    <c:legend>
      <c:legendPos val="r"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BEB3BE-FCE5-415C-9B36-E19DE33B1128}" type="datetimeFigureOut">
              <a:rPr lang="it-IT" smtClean="0"/>
              <a:pPr/>
              <a:t>23/02/2017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4ED82-C940-4CF7-8EF7-9B22EE5CB50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egreteria@mathesisnazionale.it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20000"/>
                <a:lumOff val="8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3568" y="1412776"/>
            <a:ext cx="7772400" cy="1470025"/>
          </a:xfrm>
        </p:spPr>
        <p:txBody>
          <a:bodyPr/>
          <a:lstStyle/>
          <a:p>
            <a:r>
              <a:rPr lang="it-IT" b="1" dirty="0" smtClean="0">
                <a:solidFill>
                  <a:schemeClr val="tx2"/>
                </a:solidFill>
              </a:rPr>
              <a:t>MATHESIS</a:t>
            </a:r>
            <a:br>
              <a:rPr lang="it-IT" b="1" dirty="0" smtClean="0">
                <a:solidFill>
                  <a:schemeClr val="tx2"/>
                </a:solidFill>
              </a:rPr>
            </a:br>
            <a:r>
              <a:rPr lang="it-IT" b="1" dirty="0" smtClean="0">
                <a:solidFill>
                  <a:schemeClr val="tx2"/>
                </a:solidFill>
              </a:rPr>
              <a:t> </a:t>
            </a:r>
            <a:r>
              <a:rPr lang="it-IT" b="1" dirty="0">
                <a:solidFill>
                  <a:schemeClr val="tx2"/>
                </a:solidFill>
              </a:rPr>
              <a:t>Sezione di Ferrara</a:t>
            </a:r>
            <a:endParaRPr lang="it-IT" dirty="0">
              <a:solidFill>
                <a:schemeClr val="tx2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it-IT" b="1" dirty="0" smtClean="0">
                <a:solidFill>
                  <a:schemeClr val="tx1"/>
                </a:solidFill>
              </a:rPr>
              <a:t>Assemblea annuale </a:t>
            </a:r>
            <a:endParaRPr lang="it-IT" b="1" dirty="0" smtClean="0">
              <a:solidFill>
                <a:schemeClr val="tx1"/>
              </a:solidFill>
            </a:endParaRPr>
          </a:p>
          <a:p>
            <a:r>
              <a:rPr lang="it-IT" sz="2400" b="1" dirty="0" smtClean="0">
                <a:solidFill>
                  <a:schemeClr val="tx1"/>
                </a:solidFill>
              </a:rPr>
              <a:t>Modalità di iscrizione </a:t>
            </a:r>
            <a:endParaRPr lang="it-IT" sz="2400" b="1" dirty="0" smtClean="0">
              <a:solidFill>
                <a:schemeClr val="tx1"/>
              </a:solidFill>
            </a:endParaRPr>
          </a:p>
          <a:p>
            <a:endParaRPr lang="it-IT" sz="2400" b="1" dirty="0" smtClean="0">
              <a:solidFill>
                <a:schemeClr val="tx1"/>
              </a:solidFill>
            </a:endParaRPr>
          </a:p>
          <a:p>
            <a:pPr algn="r"/>
            <a:r>
              <a:rPr lang="it-IT" sz="2400" b="1" dirty="0" smtClean="0">
                <a:solidFill>
                  <a:schemeClr val="tx1"/>
                </a:solidFill>
              </a:rPr>
              <a:t>23 febbraio 2017</a:t>
            </a:r>
            <a:endParaRPr lang="it-IT" sz="24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67544" y="476672"/>
            <a:ext cx="813690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smtClean="0"/>
              <a:t>La quota  per gli iscritti 2017 delle sezioni rimane invariata rispetto agli scorsi anni: </a:t>
            </a:r>
          </a:p>
          <a:p>
            <a:endParaRPr lang="it-IT" sz="2000" b="1" dirty="0"/>
          </a:p>
          <a:p>
            <a:pPr>
              <a:buFont typeface="Wingdings" pitchFamily="2" charset="2"/>
              <a:buChar char="ü"/>
            </a:pPr>
            <a:r>
              <a:rPr lang="it-IT" sz="2000" b="1" dirty="0" smtClean="0">
                <a:solidFill>
                  <a:srgbClr val="FF0000"/>
                </a:solidFill>
              </a:rPr>
              <a:t>20 euro da  inviare, a cura dei presidenti, entro il 31 marzo a </a:t>
            </a:r>
            <a:r>
              <a:rPr lang="it-IT" sz="2000" b="1" dirty="0" err="1" smtClean="0">
                <a:solidFill>
                  <a:srgbClr val="FF0000"/>
                </a:solidFill>
              </a:rPr>
              <a:t>Mathesis</a:t>
            </a:r>
            <a:r>
              <a:rPr lang="it-IT" sz="2000" b="1" dirty="0" smtClean="0">
                <a:solidFill>
                  <a:srgbClr val="FF0000"/>
                </a:solidFill>
              </a:rPr>
              <a:t> nazionale </a:t>
            </a:r>
          </a:p>
          <a:p>
            <a:pPr>
              <a:buFont typeface="Wingdings" pitchFamily="2" charset="2"/>
              <a:buChar char="ü"/>
            </a:pPr>
            <a:r>
              <a:rPr lang="it-IT" sz="2000" b="1" dirty="0" smtClean="0">
                <a:solidFill>
                  <a:srgbClr val="FF0000"/>
                </a:solidFill>
              </a:rPr>
              <a:t>10 euro per la sezione locale</a:t>
            </a:r>
          </a:p>
          <a:p>
            <a:endParaRPr lang="it-IT" dirty="0" smtClean="0"/>
          </a:p>
          <a:p>
            <a:endParaRPr lang="it-IT" b="1" dirty="0" smtClean="0">
              <a:solidFill>
                <a:srgbClr val="FF0000"/>
              </a:solidFill>
            </a:endParaRPr>
          </a:p>
          <a:p>
            <a:r>
              <a:rPr lang="it-IT" dirty="0" smtClean="0"/>
              <a:t> Il versamento delle sezioni alla </a:t>
            </a:r>
            <a:r>
              <a:rPr lang="it-IT" dirty="0" err="1" smtClean="0"/>
              <a:t>Mathesis</a:t>
            </a:r>
            <a:r>
              <a:rPr lang="it-IT" dirty="0" smtClean="0"/>
              <a:t> nazionale non riguarderà i docenti che per l’iscrizione avranno utilizzato la </a:t>
            </a:r>
            <a:r>
              <a:rPr lang="it-IT" dirty="0" smtClean="0">
                <a:solidFill>
                  <a:srgbClr val="FF0000"/>
                </a:solidFill>
              </a:rPr>
              <a:t>carta del docente, </a:t>
            </a:r>
            <a:r>
              <a:rPr lang="it-IT" dirty="0" smtClean="0"/>
              <a:t>che è la novità di quest’anno.  </a:t>
            </a:r>
          </a:p>
          <a:p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 I docenti in servizio possono infatti iscriversi  generando (sulla relativa piattaforma nazionale) un buono per acquisto “riviste e pubblicazioni” di 20 euro e integrando tale somma con la quota di spettanza della sezione e da questa fissata (10 euro)</a:t>
            </a:r>
          </a:p>
          <a:p>
            <a:endParaRPr lang="it-IT" dirty="0"/>
          </a:p>
          <a:p>
            <a:endParaRPr lang="it-IT" dirty="0" smtClean="0"/>
          </a:p>
          <a:p>
            <a:r>
              <a:rPr lang="it-IT" dirty="0" smtClean="0"/>
              <a:t>Le sezioni raccoglieranno i buoni generati per l’iscrizione e li invieranno a </a:t>
            </a:r>
            <a:r>
              <a:rPr lang="it-IT" u="sng" dirty="0" smtClean="0">
                <a:hlinkClick r:id="rId2"/>
              </a:rPr>
              <a:t>segreteria@mathesisnazionale.it</a:t>
            </a:r>
            <a:r>
              <a:rPr lang="it-IT" dirty="0" smtClean="0"/>
              <a:t> avendo cura di annotare i dati personali del docente, cui il buono si riferisce, nell’elenco dei soci.</a:t>
            </a: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dirty="0" smtClean="0">
                <a:solidFill>
                  <a:srgbClr val="0070C0"/>
                </a:solidFill>
              </a:rPr>
              <a:t>Come </a:t>
            </a:r>
            <a:r>
              <a:rPr lang="it-IT" sz="3600" dirty="0">
                <a:solidFill>
                  <a:srgbClr val="0070C0"/>
                </a:solidFill>
              </a:rPr>
              <a:t>utilizzare il bonus per iscriversi alla </a:t>
            </a:r>
            <a:r>
              <a:rPr lang="it-IT" sz="3600" dirty="0" err="1" smtClean="0">
                <a:solidFill>
                  <a:srgbClr val="0070C0"/>
                </a:solidFill>
              </a:rPr>
              <a:t>Mathesis</a:t>
            </a:r>
            <a:r>
              <a:rPr lang="it-IT" sz="3600" dirty="0" smtClean="0">
                <a:solidFill>
                  <a:srgbClr val="0070C0"/>
                </a:solidFill>
              </a:rPr>
              <a:t>: </a:t>
            </a:r>
            <a:r>
              <a:rPr lang="it-IT" sz="3600" dirty="0"/>
              <a:t/>
            </a:r>
            <a:br>
              <a:rPr lang="it-IT" sz="3600" dirty="0"/>
            </a:b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it-IT" sz="2600" dirty="0" smtClean="0"/>
              <a:t>    I </a:t>
            </a:r>
            <a:r>
              <a:rPr lang="it-IT" sz="2600" dirty="0"/>
              <a:t>docenti che vogliono utilizzare il bonus </a:t>
            </a:r>
            <a:r>
              <a:rPr lang="it-IT" sz="2600" dirty="0" smtClean="0"/>
              <a:t>per l’associazione </a:t>
            </a:r>
            <a:r>
              <a:rPr lang="it-IT" sz="2600" dirty="0"/>
              <a:t>alla </a:t>
            </a:r>
            <a:r>
              <a:rPr lang="it-IT" sz="2600" dirty="0" err="1"/>
              <a:t>Mathesis</a:t>
            </a:r>
            <a:r>
              <a:rPr lang="it-IT" sz="2600" dirty="0"/>
              <a:t>, che comprende l’abbonamento al Periodico di Matematiche possono seguire il seguente percorso:</a:t>
            </a:r>
          </a:p>
          <a:p>
            <a:r>
              <a:rPr lang="it-IT" dirty="0">
                <a:solidFill>
                  <a:srgbClr val="FF0000"/>
                </a:solidFill>
              </a:rPr>
              <a:t>Entrare nell’area Carta del docente con le proprie credenziali, cliccare su Crea buono / Esercizio Fisico/ Libri e testi (anche in formato digitale) / Riviste e pubblicazioni/ Importo del buono/Crea </a:t>
            </a:r>
            <a:r>
              <a:rPr lang="it-IT" dirty="0" smtClean="0">
                <a:solidFill>
                  <a:srgbClr val="FF0000"/>
                </a:solidFill>
              </a:rPr>
              <a:t>buono</a:t>
            </a:r>
          </a:p>
          <a:p>
            <a:endParaRPr lang="it-IT" dirty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rgbClr val="FF0000"/>
                </a:solidFill>
              </a:rPr>
              <a:t>Sarà </a:t>
            </a:r>
            <a:r>
              <a:rPr lang="it-IT" dirty="0">
                <a:solidFill>
                  <a:srgbClr val="FF0000"/>
                </a:solidFill>
              </a:rPr>
              <a:t>generato il pdf del buono, contenente nome, cognome e codice che deve essere salvato </a:t>
            </a:r>
            <a:r>
              <a:rPr lang="it-IT" dirty="0" smtClean="0">
                <a:solidFill>
                  <a:srgbClr val="FF0000"/>
                </a:solidFill>
              </a:rPr>
              <a:t>dall’utente</a:t>
            </a:r>
          </a:p>
          <a:p>
            <a:endParaRPr lang="it-IT" dirty="0" smtClean="0">
              <a:solidFill>
                <a:srgbClr val="FF0000"/>
              </a:solidFill>
            </a:endParaRPr>
          </a:p>
          <a:p>
            <a:r>
              <a:rPr lang="it-IT" dirty="0" smtClean="0">
                <a:solidFill>
                  <a:srgbClr val="FF0000"/>
                </a:solidFill>
              </a:rPr>
              <a:t>Il </a:t>
            </a:r>
            <a:r>
              <a:rPr lang="it-IT" dirty="0">
                <a:solidFill>
                  <a:srgbClr val="FF0000"/>
                </a:solidFill>
              </a:rPr>
              <a:t>pdf del buono deve essere inviato via mail al presidente di sezione, indicando anche i seguenti dati: Nome e Cognome, Indirizzo completo di numero civico, CAP, Città, Provincia, indirizzo mail e numero di telefono</a:t>
            </a:r>
          </a:p>
          <a:p>
            <a:endParaRPr lang="it-IT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ATTIVITA’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FORMAZIONE 2015/2016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SEMINARI/CORSI-LABORATORI/CONVEGNO</a:t>
            </a:r>
            <a:r>
              <a:rPr lang="it-IT" b="1" dirty="0" smtClean="0"/>
              <a:t> </a:t>
            </a:r>
            <a:r>
              <a:rPr lang="it-IT" dirty="0" smtClean="0"/>
              <a:t>(23 incontri X 3 </a:t>
            </a:r>
            <a:r>
              <a:rPr lang="it-IT" dirty="0" err="1" smtClean="0"/>
              <a:t>h=</a:t>
            </a:r>
            <a:r>
              <a:rPr lang="it-IT" dirty="0" smtClean="0"/>
              <a:t> 69 ore di formazione, una giornata di convegno)</a:t>
            </a:r>
          </a:p>
          <a:p>
            <a:pPr>
              <a:buNone/>
            </a:pPr>
            <a:r>
              <a:rPr lang="it-IT" b="1" dirty="0" smtClean="0"/>
              <a:t> </a:t>
            </a:r>
            <a:endParaRPr lang="it-IT" dirty="0" smtClean="0"/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SEMINARI: 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Philosophy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Children</a:t>
            </a:r>
            <a:r>
              <a:rPr lang="it-IT" dirty="0" smtClean="0"/>
              <a:t>   (2 formatori,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Competenze in uscita e curricolo (2 formatori,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Le trasformazioni geometriche (2 formatori, </a:t>
            </a:r>
            <a:r>
              <a:rPr lang="it-IT" b="1" dirty="0" smtClean="0">
                <a:solidFill>
                  <a:srgbClr val="C00000"/>
                </a:solidFill>
              </a:rPr>
              <a:t>I ciclo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Al diavolo i logaritmi: matematica o libertà (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</a:t>
            </a:r>
          </a:p>
          <a:p>
            <a:endParaRPr lang="it-IT" dirty="0" smtClean="0"/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CORSI/LABORATORI: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Luce Visione (5 incontri, 5 formatori,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Occhiogioco</a:t>
            </a:r>
            <a:r>
              <a:rPr lang="it-IT" dirty="0" smtClean="0"/>
              <a:t> (7 incontri,1 formatore,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  (2 incontri, 2 formatori, </a:t>
            </a:r>
            <a:r>
              <a:rPr lang="it-IT" b="1" dirty="0" smtClean="0">
                <a:solidFill>
                  <a:srgbClr val="C00000"/>
                </a:solidFill>
              </a:rPr>
              <a:t>I ciclo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: applicazioni fisico matematiche(2 incontri, 2 formatori,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: la geometria dello spazio (3  incontri, 1 formatore,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</a:t>
            </a:r>
          </a:p>
          <a:p>
            <a:pPr>
              <a:buNone/>
            </a:pPr>
            <a:r>
              <a:rPr lang="it-IT" dirty="0" smtClean="0"/>
              <a:t> </a:t>
            </a:r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CONVEGNO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La formazione docente tra passato e futuro </a:t>
            </a:r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PARTECIPAZIONE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968552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it-IT" dirty="0" smtClean="0">
                <a:solidFill>
                  <a:srgbClr val="FF0000"/>
                </a:solidFill>
              </a:rPr>
              <a:t>SEMINARI: 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Philosophy</a:t>
            </a:r>
            <a:r>
              <a:rPr lang="it-IT" dirty="0" smtClean="0"/>
              <a:t> </a:t>
            </a:r>
            <a:r>
              <a:rPr lang="it-IT" dirty="0" err="1" smtClean="0"/>
              <a:t>for</a:t>
            </a:r>
            <a:r>
              <a:rPr lang="it-IT" dirty="0" smtClean="0"/>
              <a:t> </a:t>
            </a:r>
            <a:r>
              <a:rPr lang="it-IT" dirty="0" err="1" smtClean="0"/>
              <a:t>Children</a:t>
            </a:r>
            <a:r>
              <a:rPr lang="it-IT" dirty="0" smtClean="0"/>
              <a:t>   (2 formatori,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 : </a:t>
            </a:r>
            <a:r>
              <a:rPr lang="it-IT" b="1" dirty="0" smtClean="0">
                <a:solidFill>
                  <a:srgbClr val="FF0000"/>
                </a:solidFill>
              </a:rPr>
              <a:t>28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Competenze in uscita e curricolo (2 formatori,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): </a:t>
            </a:r>
            <a:r>
              <a:rPr lang="it-IT" b="1" dirty="0" smtClean="0">
                <a:solidFill>
                  <a:srgbClr val="FF0000"/>
                </a:solidFill>
              </a:rPr>
              <a:t>23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Le trasformazioni geometriche (2 formatori, </a:t>
            </a:r>
            <a:r>
              <a:rPr lang="it-IT" b="1" dirty="0" smtClean="0">
                <a:solidFill>
                  <a:srgbClr val="C00000"/>
                </a:solidFill>
              </a:rPr>
              <a:t>I ciclo</a:t>
            </a:r>
            <a:r>
              <a:rPr lang="it-IT" dirty="0" smtClean="0"/>
              <a:t>): </a:t>
            </a:r>
            <a:r>
              <a:rPr lang="it-IT" b="1" dirty="0" smtClean="0">
                <a:solidFill>
                  <a:srgbClr val="FF0000"/>
                </a:solidFill>
              </a:rPr>
              <a:t>20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Al diavolo i logaritmi: matematica o libertà (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 : </a:t>
            </a:r>
            <a:r>
              <a:rPr lang="it-IT" b="1" dirty="0" smtClean="0">
                <a:solidFill>
                  <a:srgbClr val="FF0000"/>
                </a:solidFill>
              </a:rPr>
              <a:t>16</a:t>
            </a:r>
          </a:p>
          <a:p>
            <a:pPr lvl="0">
              <a:buNone/>
            </a:pPr>
            <a:endParaRPr lang="it-IT" b="1" dirty="0" smtClean="0">
              <a:solidFill>
                <a:srgbClr val="FF0000"/>
              </a:solidFill>
            </a:endParaRPr>
          </a:p>
          <a:p>
            <a:endParaRPr lang="it-IT" dirty="0" smtClean="0"/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CORSI/LABORATORI: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Luce Visione (5 incontri, 5 formatori,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): </a:t>
            </a:r>
            <a:r>
              <a:rPr lang="it-IT" b="1" dirty="0" smtClean="0">
                <a:solidFill>
                  <a:srgbClr val="FF0000"/>
                </a:solidFill>
              </a:rPr>
              <a:t>10</a:t>
            </a:r>
            <a:endParaRPr lang="it-IT" dirty="0" smtClean="0"/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Occhiogioco</a:t>
            </a:r>
            <a:r>
              <a:rPr lang="it-IT" dirty="0" smtClean="0"/>
              <a:t> (7 incontri,1 formatore, </a:t>
            </a:r>
            <a:r>
              <a:rPr lang="it-IT" b="1" dirty="0" smtClean="0">
                <a:solidFill>
                  <a:srgbClr val="00B050"/>
                </a:solidFill>
              </a:rPr>
              <a:t>tutti gli ordini</a:t>
            </a:r>
            <a:r>
              <a:rPr lang="it-IT" dirty="0" smtClean="0"/>
              <a:t>) : </a:t>
            </a:r>
            <a:r>
              <a:rPr lang="it-IT" b="1" dirty="0" smtClean="0">
                <a:solidFill>
                  <a:srgbClr val="FF0000"/>
                </a:solidFill>
              </a:rPr>
              <a:t>6</a:t>
            </a:r>
            <a:endParaRPr lang="it-IT" dirty="0" smtClean="0"/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  (2 incontri, 2 formatori,  </a:t>
            </a:r>
            <a:r>
              <a:rPr lang="it-IT" b="1" dirty="0" smtClean="0">
                <a:solidFill>
                  <a:srgbClr val="C00000"/>
                </a:solidFill>
              </a:rPr>
              <a:t>I ciclo</a:t>
            </a:r>
            <a:r>
              <a:rPr lang="it-IT" dirty="0" smtClean="0"/>
              <a:t>) : </a:t>
            </a:r>
            <a:r>
              <a:rPr lang="it-IT" b="1" dirty="0" smtClean="0">
                <a:solidFill>
                  <a:srgbClr val="FF0000"/>
                </a:solidFill>
              </a:rPr>
              <a:t>28</a:t>
            </a:r>
            <a:endParaRPr lang="it-IT" dirty="0" smtClean="0"/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: applicazioni fisico matematiche(2 incontri, 2 formatori,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): </a:t>
            </a:r>
            <a:r>
              <a:rPr lang="it-IT" b="1" dirty="0" smtClean="0">
                <a:solidFill>
                  <a:srgbClr val="FF0000"/>
                </a:solidFill>
              </a:rPr>
              <a:t>8</a:t>
            </a:r>
            <a:endParaRPr lang="it-IT" dirty="0" smtClean="0"/>
          </a:p>
          <a:p>
            <a:pPr lvl="0">
              <a:buFont typeface="Wingdings" pitchFamily="2" charset="2"/>
              <a:buChar char="ü"/>
            </a:pPr>
            <a:r>
              <a:rPr lang="it-IT" dirty="0" err="1" smtClean="0"/>
              <a:t>GeoGebra</a:t>
            </a:r>
            <a:r>
              <a:rPr lang="it-IT" dirty="0" smtClean="0"/>
              <a:t> : la geometria dello spazio (3  incontri, 1 formatore,  </a:t>
            </a:r>
            <a:r>
              <a:rPr lang="it-IT" b="1" dirty="0" smtClean="0">
                <a:solidFill>
                  <a:srgbClr val="00B0F0"/>
                </a:solidFill>
              </a:rPr>
              <a:t>II ciclo</a:t>
            </a:r>
            <a:r>
              <a:rPr lang="it-IT" dirty="0" smtClean="0"/>
              <a:t>): </a:t>
            </a:r>
            <a:r>
              <a:rPr lang="it-IT" b="1" dirty="0" smtClean="0">
                <a:solidFill>
                  <a:srgbClr val="FF0000"/>
                </a:solidFill>
              </a:rPr>
              <a:t>18</a:t>
            </a:r>
          </a:p>
          <a:p>
            <a:pPr lvl="0">
              <a:buNone/>
            </a:pPr>
            <a:endParaRPr lang="it-IT" dirty="0" smtClean="0"/>
          </a:p>
          <a:p>
            <a:pPr>
              <a:buNone/>
            </a:pPr>
            <a:r>
              <a:rPr lang="it-IT" dirty="0" smtClean="0"/>
              <a:t> </a:t>
            </a:r>
          </a:p>
          <a:p>
            <a:pPr lvl="0"/>
            <a:r>
              <a:rPr lang="it-IT" dirty="0" smtClean="0">
                <a:solidFill>
                  <a:srgbClr val="FF0000"/>
                </a:solidFill>
              </a:rPr>
              <a:t>CONVEGNO</a:t>
            </a:r>
          </a:p>
          <a:p>
            <a:pPr lvl="0">
              <a:buFont typeface="Wingdings" pitchFamily="2" charset="2"/>
              <a:buChar char="ü"/>
            </a:pPr>
            <a:r>
              <a:rPr lang="it-IT" dirty="0" smtClean="0"/>
              <a:t>La formazione docente tra passato e futuro : </a:t>
            </a:r>
            <a:r>
              <a:rPr lang="it-IT" b="1" dirty="0" smtClean="0">
                <a:solidFill>
                  <a:srgbClr val="FF0000"/>
                </a:solidFill>
              </a:rPr>
              <a:t>30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ATTIVITA’ </a:t>
            </a:r>
            <a:r>
              <a:rPr lang="it-IT" dirty="0" err="1" smtClean="0">
                <a:solidFill>
                  <a:srgbClr val="0070C0"/>
                </a:solidFill>
              </a:rPr>
              <a:t>DI</a:t>
            </a:r>
            <a:r>
              <a:rPr lang="it-IT" dirty="0" smtClean="0">
                <a:solidFill>
                  <a:srgbClr val="0070C0"/>
                </a:solidFill>
              </a:rPr>
              <a:t> FORMAZIONE 2016/2017</a:t>
            </a:r>
            <a:endParaRPr lang="it-IT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endParaRPr lang="it-IT" b="1" dirty="0" smtClean="0">
              <a:solidFill>
                <a:srgbClr val="FF0000"/>
              </a:solidFill>
            </a:endParaRPr>
          </a:p>
          <a:p>
            <a:pPr lvl="0">
              <a:buNone/>
            </a:pPr>
            <a:r>
              <a:rPr lang="it-IT" b="1" dirty="0" smtClean="0">
                <a:solidFill>
                  <a:srgbClr val="FF0000"/>
                </a:solidFill>
              </a:rPr>
              <a:t>SEMINARI/CORSI-LABORATORI:</a:t>
            </a:r>
          </a:p>
          <a:p>
            <a:pPr lvl="0">
              <a:buNone/>
            </a:pPr>
            <a:r>
              <a:rPr lang="it-IT" b="1" dirty="0" smtClean="0"/>
              <a:t> </a:t>
            </a:r>
            <a:endParaRPr lang="it-IT" dirty="0" smtClean="0"/>
          </a:p>
          <a:p>
            <a:pPr lvl="0">
              <a:buFont typeface="Wingdings" pitchFamily="2" charset="2"/>
              <a:buChar char="§"/>
            </a:pPr>
            <a:r>
              <a:rPr lang="it-IT" dirty="0" smtClean="0"/>
              <a:t>19 incontri X 3 </a:t>
            </a:r>
            <a:r>
              <a:rPr lang="it-IT" dirty="0" err="1" smtClean="0"/>
              <a:t>h=</a:t>
            </a:r>
            <a:r>
              <a:rPr lang="it-IT" dirty="0" smtClean="0"/>
              <a:t> 69 ore di formazione in sede</a:t>
            </a:r>
          </a:p>
          <a:p>
            <a:pPr lvl="0">
              <a:buFont typeface="Wingdings" pitchFamily="2" charset="2"/>
              <a:buChar char="§"/>
            </a:pPr>
            <a:endParaRPr lang="it-IT" dirty="0" smtClean="0"/>
          </a:p>
          <a:p>
            <a:pPr lvl="0">
              <a:buFont typeface="Wingdings" pitchFamily="2" charset="2"/>
              <a:buChar char="§"/>
            </a:pPr>
            <a:r>
              <a:rPr lang="it-IT" dirty="0" smtClean="0"/>
              <a:t>corso “</a:t>
            </a:r>
            <a:r>
              <a:rPr lang="it-IT" dirty="0" err="1" smtClean="0"/>
              <a:t>Occhiogioco</a:t>
            </a:r>
            <a:r>
              <a:rPr lang="it-IT" dirty="0" smtClean="0"/>
              <a:t>” di 7 incontri presso l’Istituto comprensivo di Bondeno</a:t>
            </a:r>
          </a:p>
          <a:p>
            <a:pPr>
              <a:buNone/>
            </a:pPr>
            <a:r>
              <a:rPr lang="it-IT" b="1" dirty="0" smtClean="0"/>
              <a:t> </a:t>
            </a:r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82960"/>
          </a:xfrm>
        </p:spPr>
        <p:txBody>
          <a:bodyPr>
            <a:normAutofit/>
          </a:bodyPr>
          <a:lstStyle/>
          <a:p>
            <a:endParaRPr lang="it-IT" sz="2800" b="1" dirty="0"/>
          </a:p>
        </p:txBody>
      </p:sp>
      <p:graphicFrame>
        <p:nvGraphicFramePr>
          <p:cNvPr id="8" name="Segnaposto contenuto 7"/>
          <p:cNvGraphicFramePr>
            <a:graphicFrameLocks noGrp="1"/>
          </p:cNvGraphicFramePr>
          <p:nvPr>
            <p:ph idx="1"/>
          </p:nvPr>
        </p:nvGraphicFramePr>
        <p:xfrm>
          <a:off x="467544" y="404664"/>
          <a:ext cx="8229600" cy="6080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8936"/>
                <a:gridCol w="2890664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TEMA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dirty="0" smtClean="0"/>
                        <a:t>TARGET</a:t>
                      </a:r>
                      <a:endParaRPr lang="it-IT" dirty="0"/>
                    </a:p>
                  </a:txBody>
                  <a:tcPr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Workshop sulle metodologie cooperative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Luci e ombre  </a:t>
                      </a:r>
                      <a:endParaRPr lang="it-IT" sz="12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900" b="0" dirty="0"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 smtClean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 e tutte le discipline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Philosophy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for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children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Seminario: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3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 ciclo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 3 D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 ciclo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Corso/laboratorio: 2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II ciclo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Times New Roman"/>
                        </a:rPr>
                        <a:t>GeoGebra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Times New Roman"/>
                        </a:rPr>
                        <a:t>  3 D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+mn-lt"/>
                          <a:ea typeface="Times New Roman"/>
                          <a:cs typeface="Calibri"/>
                        </a:rPr>
                        <a:t>Corso/laboratorio: 2 incontri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II  ciclo</a:t>
                      </a:r>
                    </a:p>
                  </a:txBody>
                  <a:tcPr marL="68580" marR="68580" marT="0" marB="0"/>
                </a:tc>
              </a:tr>
              <a:tr h="7169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Conoscenze e competenze matematiche nelle prove Invalsi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 smtClean="0">
                          <a:latin typeface="Calibri"/>
                          <a:ea typeface="Times New Roman"/>
                          <a:cs typeface="Calibri"/>
                        </a:rPr>
                        <a:t>Seminario: 1 </a:t>
                      </a: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incontro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L’algebra nella matematica islamica (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lX-XVsec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) 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conferenza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  <a:tr h="500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Storia degli insegnamenti matematici in Italia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Seminario con 2 interventi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  <a:tr h="383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Flipped</a:t>
                      </a:r>
                      <a:r>
                        <a:rPr lang="it-IT" sz="1200" b="1" dirty="0"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it-IT" sz="1200" b="1" dirty="0" err="1">
                          <a:latin typeface="Calibri"/>
                          <a:ea typeface="Times New Roman"/>
                          <a:cs typeface="Calibri"/>
                        </a:rPr>
                        <a:t>teaching</a:t>
                      </a:r>
                      <a:endParaRPr lang="it-IT" sz="12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900" dirty="0">
                          <a:latin typeface="Calibri"/>
                          <a:ea typeface="Times New Roman"/>
                          <a:cs typeface="Calibri"/>
                        </a:rPr>
                        <a:t>Seminario laboratorio </a:t>
                      </a:r>
                      <a:endParaRPr lang="it-IT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it-IT" sz="1200" dirty="0">
                          <a:latin typeface="Calibri"/>
                          <a:ea typeface="Times New Roman"/>
                          <a:cs typeface="Times New Roman"/>
                        </a:rPr>
                        <a:t>Tutti gli ordini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smtClean="0">
                <a:solidFill>
                  <a:srgbClr val="0070C0"/>
                </a:solidFill>
              </a:rPr>
              <a:t>ISCRIZIONE E  PARTECIPAZIONE</a:t>
            </a:r>
            <a:endParaRPr lang="it-IT" dirty="0">
              <a:solidFill>
                <a:srgbClr val="0070C0"/>
              </a:solidFill>
            </a:endParaRPr>
          </a:p>
        </p:txBody>
      </p:sp>
      <p:graphicFrame>
        <p:nvGraphicFramePr>
          <p:cNvPr id="6" name="Segnaposto contenuto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0070C0"/>
                </a:solidFill>
              </a:rPr>
              <a:t>PARTECIPAZIONE DEI SOCI</a:t>
            </a:r>
            <a:endParaRPr lang="it-IT" dirty="0">
              <a:solidFill>
                <a:srgbClr val="0070C0"/>
              </a:solidFill>
            </a:endParaRPr>
          </a:p>
        </p:txBody>
      </p:sp>
      <p:graphicFrame>
        <p:nvGraphicFramePr>
          <p:cNvPr id="4" name="Grafico 3"/>
          <p:cNvGraphicFramePr/>
          <p:nvPr/>
        </p:nvGraphicFramePr>
        <p:xfrm>
          <a:off x="1043608" y="1772816"/>
          <a:ext cx="705678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501</Words>
  <Application>Microsoft Office PowerPoint</Application>
  <PresentationFormat>Presentazione su schermo (4:3)</PresentationFormat>
  <Paragraphs>106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0" baseType="lpstr">
      <vt:lpstr>Tema di Office</vt:lpstr>
      <vt:lpstr>MATHESIS  Sezione di Ferrara</vt:lpstr>
      <vt:lpstr>Diapositiva 2</vt:lpstr>
      <vt:lpstr> Come utilizzare il bonus per iscriversi alla Mathesis:  </vt:lpstr>
      <vt:lpstr>ATTIVITA’ DI FORMAZIONE 2015/2016</vt:lpstr>
      <vt:lpstr>PARTECIPAZIONE</vt:lpstr>
      <vt:lpstr>ATTIVITA’ DI FORMAZIONE 2016/2017</vt:lpstr>
      <vt:lpstr>Diapositiva 7</vt:lpstr>
      <vt:lpstr>ISCRIZIONE E  PARTECIPAZIONE</vt:lpstr>
      <vt:lpstr>PARTECIPAZIONE DEI SOCI</vt:lpstr>
    </vt:vector>
  </TitlesOfParts>
  <Company>Administrator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Sezione di Ferrara</dc:title>
  <dc:creator>utente</dc:creator>
  <cp:lastModifiedBy>utente</cp:lastModifiedBy>
  <cp:revision>30</cp:revision>
  <dcterms:created xsi:type="dcterms:W3CDTF">2017-02-22T12:24:12Z</dcterms:created>
  <dcterms:modified xsi:type="dcterms:W3CDTF">2017-02-23T08:51:50Z</dcterms:modified>
</cp:coreProperties>
</file>